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6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이미 우리 나라에도 SOLID 원칙을 널리 퍼트린 가수가 있었다.</a:t>
            </a:r>
          </a:p>
          <a:p>
            <a:pPr/>
          </a:p>
          <a:p>
            <a:pPr/>
            <a:r>
              <a:t>응집도 (cohesion) : 클래스나 모듈 안의 요소들이 얼마나 밀접하게 관련되어 있는지 나타냄</a:t>
            </a:r>
          </a:p>
          <a:p>
            <a:pPr/>
            <a:r>
              <a:t>결합도 (coupling) : 어떤 기능을 실행하는 데 다른 클래스나 모듈에 얼마나 의존적인지를 나타냄</a:t>
            </a:r>
          </a:p>
          <a:p>
            <a:pPr/>
            <a:r>
              <a:t>→ 궁극적으로 결합도를 낮추는 것이 목적!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패턴 : 되풀이되는 사건이나 물체의 형태를 지칭하는 말</a:t>
            </a:r>
          </a:p>
          <a:p>
            <a:pPr/>
            <a:r>
              <a:t>GoF(Gang of Four, 4인방)가 OOP에서 반복되는 설계 패턴을 23가지로 정리 (※ 건축학에서 건축설계에 대한 패턴을 정리한 것을 시초로 각 영역에서 관련된 설계 패턴을 구조적으로 정리한 것을 “패턴 언어” 라 지칭함)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생성 패턴 : 객체 인스턴스를 생성하는 패턴</a:t>
            </a:r>
          </a:p>
          <a:p>
            <a:pPr/>
            <a:r>
              <a:t>구조 패턴 : 클래스의 객체를 더 큰 구조로 만들 수 있게 구성을 사용하는 패턴</a:t>
            </a:r>
          </a:p>
          <a:p>
            <a:pPr/>
            <a:r>
              <a:t>행동 패턴 : 클래스와 객체가 상호 작용하는 방법과 역할을 분담하는 방법을 다루는 패턴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 참조 변수(s1, s2, s3)를 출력하면 객체 고유 값이 동일한 값으로 출력되는 것을 확인할 수 있고, 이를 통해 “동일한 객체를 참조한다”는 것을 알 수 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22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“코드 악취를 제거하기 위한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“코드 악취를 제거하기 위한 </a:t>
            </a:r>
          </a:p>
          <a:p>
            <a:pPr/>
            <a:r>
              <a:t>선현들의 지혜를 찾아서”</a:t>
            </a:r>
          </a:p>
        </p:txBody>
      </p:sp>
      <p:sp>
        <p:nvSpPr>
          <p:cNvPr id="120" name="박 찬 호"/>
          <p:cNvSpPr txBox="1"/>
          <p:nvPr/>
        </p:nvSpPr>
        <p:spPr>
          <a:xfrm>
            <a:off x="19299146" y="10103115"/>
            <a:ext cx="2515363" cy="108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박 찬 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S</a:t>
            </a:r>
            <a:r>
              <a:t>OLID</a:t>
            </a:r>
          </a:p>
        </p:txBody>
      </p:sp>
      <p:sp>
        <p:nvSpPr>
          <p:cNvPr id="152" name="SRP (Single Responsibility Principle, 단일 책임 원칙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SRP (Single Responsibility Principle, 단일 책임 원칙)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S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</a:t>
            </a:r>
            <a:r>
              <a:t>LID</a:t>
            </a:r>
          </a:p>
        </p:txBody>
      </p:sp>
      <p:sp>
        <p:nvSpPr>
          <p:cNvPr id="155" name="OCP (Open-Closed Principle, 개방-폐쇄 원칙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OCP (Open-Closed Principle, 개방-폐쇄 원칙)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SO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</a:t>
            </a:r>
            <a:r>
              <a:t>ID</a:t>
            </a:r>
          </a:p>
        </p:txBody>
      </p:sp>
      <p:sp>
        <p:nvSpPr>
          <p:cNvPr id="158" name="LSP (Liskov Substitution Principle, 리스코프 치환 원칙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LSP (Liskov Substitution Principle, 리스코프 치환 원칙)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SOL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</a:t>
            </a:r>
            <a:r>
              <a:t>D</a:t>
            </a:r>
          </a:p>
        </p:txBody>
      </p:sp>
      <p:sp>
        <p:nvSpPr>
          <p:cNvPr id="161" name="ISP (Interface Segregation Principle, 인터페이스 분리 원칙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ISP (Interface Segregation Principle, 인터페이스 분리 원칙)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SOLI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</a:t>
            </a:r>
          </a:p>
        </p:txBody>
      </p:sp>
      <p:sp>
        <p:nvSpPr>
          <p:cNvPr id="164" name="DIP (Dependency Inversion Principle, 의존 역전 원칙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DIP (Dependency Inversion Principle, 의존 역전 원칙)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esign Patt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</a:t>
            </a:r>
          </a:p>
        </p:txBody>
      </p:sp>
      <p:pic>
        <p:nvPicPr>
          <p:cNvPr id="167" name="Pattern-Logos.jpg" descr="Pattern-Logo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7241" y="3287036"/>
            <a:ext cx="14989518" cy="7494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Design Patt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</a:t>
            </a:r>
          </a:p>
        </p:txBody>
      </p:sp>
      <p:graphicFrame>
        <p:nvGraphicFramePr>
          <p:cNvPr id="172" name="표"/>
          <p:cNvGraphicFramePr/>
          <p:nvPr/>
        </p:nvGraphicFramePr>
        <p:xfrm>
          <a:off x="3350832" y="3105149"/>
          <a:ext cx="17695036" cy="9296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{CF821DB8-F4EB-4A41-A1BA-3FCAFE7338EE}</a:tableStyleId>
              </a:tblPr>
              <a:tblGrid>
                <a:gridCol w="5894111"/>
                <a:gridCol w="5894111"/>
                <a:gridCol w="5894111"/>
              </a:tblGrid>
              <a:tr h="77364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생성(Creational)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구조(Structural)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행동(Behavioral)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싱글톤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프록시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스트레이티지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팩토리 메서드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퍼사드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스테이트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추상 팩토리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어댑터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옵저버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프로토타입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컴퍼지트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템플릿 메서드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빌더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데코레이터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200"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  <a:sym typeface="Helvetica Neue"/>
                        </a:rPr>
                        <a:t>이터레이터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브릿지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커맨드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플라이웨이트 패턴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비지터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인터프리터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메멘토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책임연쇄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3641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미디에이터 패턴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esign Pattern - 생성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생성 패턴</a:t>
            </a:r>
          </a:p>
        </p:txBody>
      </p:sp>
      <p:sp>
        <p:nvSpPr>
          <p:cNvPr id="177" name="• 싱글톤 패턴 (Singleton Pattern)"/>
          <p:cNvSpPr txBox="1"/>
          <p:nvPr/>
        </p:nvSpPr>
        <p:spPr>
          <a:xfrm>
            <a:off x="1269805" y="2678203"/>
            <a:ext cx="11084815" cy="108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• 싱글톤 패턴 (Singleton Pattern)</a:t>
            </a:r>
          </a:p>
        </p:txBody>
      </p:sp>
      <p:sp>
        <p:nvSpPr>
          <p:cNvPr id="178" name="정의 : 클래스의 인스턴스가 ‘1개’만 생성되도록 ‘보장’하는 디자인 패턴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 클래스의 인스턴스가 ‘1개’만 생성되도록 ‘보장’하는 디자인 패턴</a:t>
            </a:r>
          </a:p>
          <a:p>
            <a:pPr>
              <a:lnSpc>
                <a:spcPct val="30000"/>
              </a:lnSpc>
              <a:defRPr sz="4000"/>
            </a:pPr>
            <a:r>
              <a:t>when? 불필요한 리소스 낭비하지 않지 않기 위함! (ex. DB 커넥션 풀, 쓰레드 풀 , … )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생성자를 private 으로 지정하여 외부에서 new 키워드로 인스턴스 생성 불가하도록 지정</a:t>
            </a:r>
          </a:p>
          <a:p>
            <a:pPr lvl="1">
              <a:lnSpc>
                <a:spcPct val="30000"/>
              </a:lnSpc>
              <a:defRPr sz="4000"/>
            </a:pPr>
            <a:r>
              <a:t>getInstance : 언제나 동일한 인스턴스를 반환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17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099" y="3736643"/>
            <a:ext cx="3699023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esign Pattern - 생성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생성 패턴</a:t>
            </a:r>
          </a:p>
        </p:txBody>
      </p:sp>
      <p:pic>
        <p:nvPicPr>
          <p:cNvPr id="18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250" y="2723601"/>
            <a:ext cx="11927133" cy="9426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61374" y="3819259"/>
            <a:ext cx="12650371" cy="5486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스크린샷 2022-06-27 오전 12.46.22.png" descr="스크린샷 2022-06-27 오전 12.46.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12904" y="11157708"/>
            <a:ext cx="10979063" cy="1849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esign Pattern - 생성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생성 패턴</a:t>
            </a:r>
          </a:p>
        </p:txBody>
      </p:sp>
      <p:sp>
        <p:nvSpPr>
          <p:cNvPr id="189" name="• 팩토리 메서드 패턴 (Factory Method Pattern)"/>
          <p:cNvSpPr txBox="1"/>
          <p:nvPr/>
        </p:nvSpPr>
        <p:spPr>
          <a:xfrm>
            <a:off x="1270393" y="2658440"/>
            <a:ext cx="15589759" cy="1082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• 팩토리 메서드 패턴 (Factory Method Pattern)</a:t>
            </a:r>
          </a:p>
        </p:txBody>
      </p:sp>
      <p:sp>
        <p:nvSpPr>
          <p:cNvPr id="190" name="정의 : oooooooo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 oooooooo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19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목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목차</a:t>
            </a:r>
          </a:p>
        </p:txBody>
      </p:sp>
      <p:sp>
        <p:nvSpPr>
          <p:cNvPr id="123" name="객체지향 특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  <a:p>
            <a:pPr/>
            <a:r>
              <a:t>객체지향 설계원칙 - SOLID</a:t>
            </a:r>
          </a:p>
          <a:p>
            <a:pPr/>
            <a:r>
              <a:t>Design 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esign Pattern - 생성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생성 패턴</a:t>
            </a:r>
          </a:p>
        </p:txBody>
      </p:sp>
      <p:sp>
        <p:nvSpPr>
          <p:cNvPr id="194" name="• 추상 팩토리 패턴 (Abstract Factory Pattern)"/>
          <p:cNvSpPr txBox="1"/>
          <p:nvPr/>
        </p:nvSpPr>
        <p:spPr>
          <a:xfrm>
            <a:off x="1279542" y="2658440"/>
            <a:ext cx="15255241" cy="1082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• 추상 팩토리 패턴 (Abstract Factory Pattern)</a:t>
            </a:r>
          </a:p>
        </p:txBody>
      </p:sp>
      <p:sp>
        <p:nvSpPr>
          <p:cNvPr id="195" name="정의 : oooooooo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 oooooooo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esign Pattern - 구조 패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Design Pattern - 구조 패턴</a:t>
            </a:r>
          </a:p>
        </p:txBody>
      </p:sp>
      <p:sp>
        <p:nvSpPr>
          <p:cNvPr id="199" name="• 프록시 패턴 (Proxy Pattern)"/>
          <p:cNvSpPr txBox="1"/>
          <p:nvPr/>
        </p:nvSpPr>
        <p:spPr>
          <a:xfrm>
            <a:off x="1281353" y="2658440"/>
            <a:ext cx="9717787" cy="1082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• 프록시 패턴 (Proxy Pattern)</a:t>
            </a:r>
          </a:p>
        </p:txBody>
      </p:sp>
      <p:sp>
        <p:nvSpPr>
          <p:cNvPr id="200" name="정의 : 제어의 흐름을 변경하거나 별도의 로직 처리를 목적…"/>
          <p:cNvSpPr txBox="1"/>
          <p:nvPr>
            <p:ph type="body" idx="1"/>
          </p:nvPr>
        </p:nvSpPr>
        <p:spPr>
          <a:xfrm>
            <a:off x="1689100" y="3736643"/>
            <a:ext cx="21005800" cy="870935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30000"/>
              </a:lnSpc>
              <a:defRPr sz="4000"/>
            </a:pPr>
            <a:r>
              <a:t>정의 : 제어의 흐름을 변경하거나 별도의 로직 처리를 목적</a:t>
            </a:r>
          </a:p>
          <a:p>
            <a:pPr>
              <a:lnSpc>
                <a:spcPct val="30000"/>
              </a:lnSpc>
              <a:defRPr sz="4000"/>
            </a:pPr>
            <a:r>
              <a:t>when? oooooooo</a:t>
            </a:r>
          </a:p>
          <a:p>
            <a:pPr>
              <a:lnSpc>
                <a:spcPct val="30000"/>
              </a:lnSpc>
              <a:defRPr sz="4000"/>
            </a:pPr>
            <a:r>
              <a:t>클래스 다이어그램 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 lvl="1">
              <a:lnSpc>
                <a:spcPct val="30000"/>
              </a:lnSpc>
              <a:defRPr sz="4000"/>
            </a:pPr>
            <a:r>
              <a:t>oooooooo</a:t>
            </a:r>
          </a:p>
          <a:p>
            <a:pPr>
              <a:lnSpc>
                <a:spcPct val="30000"/>
              </a:lnSpc>
              <a:defRPr sz="4000"/>
            </a:pPr>
          </a:p>
        </p:txBody>
      </p:sp>
      <p:pic>
        <p:nvPicPr>
          <p:cNvPr id="20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100" y="3736643"/>
            <a:ext cx="3699022" cy="279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pic>
        <p:nvPicPr>
          <p:cNvPr id="12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2454" y="3714750"/>
            <a:ext cx="9156701" cy="628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7610" y="3591230"/>
            <a:ext cx="9802762" cy="6533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sp>
        <p:nvSpPr>
          <p:cNvPr id="130" name="캡! 상추다!"/>
          <p:cNvSpPr txBox="1"/>
          <p:nvPr/>
        </p:nvSpPr>
        <p:spPr>
          <a:xfrm>
            <a:off x="6681469" y="4102917"/>
            <a:ext cx="11021061" cy="3337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/>
            </a:lvl1pPr>
          </a:lstStyle>
          <a:p>
            <a:pPr/>
            <a:r>
              <a:t>캡! 상추다!</a:t>
            </a:r>
          </a:p>
        </p:txBody>
      </p:sp>
      <p:sp>
        <p:nvSpPr>
          <p:cNvPr id="131" name="캡슐화 / 상속 / 추상화 / 다형성"/>
          <p:cNvSpPr txBox="1"/>
          <p:nvPr/>
        </p:nvSpPr>
        <p:spPr>
          <a:xfrm>
            <a:off x="6813960" y="8901790"/>
            <a:ext cx="11045445" cy="122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캡슐화 / 상속 / 추상화 / 다형성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sp>
        <p:nvSpPr>
          <p:cNvPr id="134" name="캡슐화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캡슐화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sp>
        <p:nvSpPr>
          <p:cNvPr id="137" name="상속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상속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sp>
        <p:nvSpPr>
          <p:cNvPr id="140" name="추상화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추상화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객체지향 특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특성</a:t>
            </a:r>
          </a:p>
        </p:txBody>
      </p:sp>
      <p:sp>
        <p:nvSpPr>
          <p:cNvPr id="143" name="다형성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다형성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객체지향 설계원칙 - SOLI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객체지향 설계</a:t>
            </a:r>
            <a:r>
              <a:rPr u="sng"/>
              <a:t>원칙</a:t>
            </a:r>
            <a:r>
              <a:t> - SOLID</a:t>
            </a:r>
          </a:p>
        </p:txBody>
      </p:sp>
      <p:pic>
        <p:nvPicPr>
          <p:cNvPr id="146" name="5402.jpg" descr="540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5536" y="3172822"/>
            <a:ext cx="8741062" cy="8688615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응집도 ↑…"/>
          <p:cNvSpPr txBox="1"/>
          <p:nvPr/>
        </p:nvSpPr>
        <p:spPr>
          <a:xfrm>
            <a:off x="19128670" y="6136247"/>
            <a:ext cx="2854191" cy="2085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응집도 ↑</a:t>
            </a:r>
          </a:p>
          <a:p>
            <a:pPr/>
            <a:r>
              <a:t>결합도 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6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6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